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li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o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sl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</a:t>
            </a:r>
            <a:r>
              <a:rPr b="0" lang="pt-BR" sz="2000" spc="-1" strike="noStrike">
                <a:latin typeface="Arial"/>
              </a:rPr>
              <a:t>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3F5E4B8-0734-4342-8AEC-7B36397D24C6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054F4F-F064-4170-B102-09C6C4FEF0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FF58D9-EA1B-4E36-9F69-E17B82D457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015729-9EA2-44B7-AB98-7FB9F82097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CDB02D-989F-4723-B55C-5273D0EC19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editar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o formato do 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texto do título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s://gamma.app" TargetMode="External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gamma.app" TargetMode="External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 1"/>
          <p:cNvSpPr/>
          <p:nvPr/>
        </p:nvSpPr>
        <p:spPr>
          <a:xfrm>
            <a:off x="833040" y="2679120"/>
            <a:ext cx="533232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0" lang="en-US" sz="5250" spc="-1" strike="noStrike">
                <a:solidFill>
                  <a:srgbClr val="1f1e1e"/>
                </a:solidFill>
                <a:latin typeface="Red Hat Text"/>
                <a:ea typeface="Red Hat Text"/>
              </a:rPr>
              <a:t>Downdetector</a:t>
            </a:r>
            <a:endParaRPr b="0" lang="pt-BR" sz="5250" spc="-1" strike="noStrike">
              <a:latin typeface="Arial"/>
            </a:endParaRPr>
          </a:p>
        </p:txBody>
      </p:sp>
      <p:sp>
        <p:nvSpPr>
          <p:cNvPr id="47" name="Text 2"/>
          <p:cNvSpPr/>
          <p:nvPr/>
        </p:nvSpPr>
        <p:spPr>
          <a:xfrm>
            <a:off x="833040" y="384552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é uma plataforma online que coleta dados de problemas técnicos e interrupções em serviços de várias empresas e provedores de internet em tempo real.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48" name="Shape 3"/>
          <p:cNvSpPr/>
          <p:nvPr/>
        </p:nvSpPr>
        <p:spPr>
          <a:xfrm>
            <a:off x="833040" y="5178240"/>
            <a:ext cx="354960" cy="354960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Image 1" descr="preencoded.png"/>
          <p:cNvPicPr/>
          <p:nvPr/>
        </p:nvPicPr>
        <p:blipFill>
          <a:blip r:embed="rId2"/>
          <a:stretch/>
        </p:blipFill>
        <p:spPr>
          <a:xfrm>
            <a:off x="840960" y="5185800"/>
            <a:ext cx="339840" cy="339840"/>
          </a:xfrm>
          <a:prstGeom prst="rect">
            <a:avLst/>
          </a:prstGeom>
          <a:ln w="0">
            <a:noFill/>
          </a:ln>
        </p:spPr>
      </p:pic>
      <p:sp>
        <p:nvSpPr>
          <p:cNvPr id="50" name="Text 4"/>
          <p:cNvSpPr/>
          <p:nvPr/>
        </p:nvSpPr>
        <p:spPr>
          <a:xfrm>
            <a:off x="1299600" y="5161680"/>
            <a:ext cx="256752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061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3b3535"/>
                </a:solidFill>
                <a:latin typeface="Roboto"/>
                <a:ea typeface="Roboto"/>
              </a:rPr>
              <a:t>by diego costa gloria</a:t>
            </a:r>
            <a:endParaRPr b="0" lang="pt-BR" sz="2190" spc="-1" strike="noStrike">
              <a:latin typeface="Arial"/>
            </a:endParaRPr>
          </a:p>
        </p:txBody>
      </p:sp>
      <p:pic>
        <p:nvPicPr>
          <p:cNvPr id="51" name="Image 2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pic>
        <p:nvPicPr>
          <p:cNvPr id="52" name="Image 3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 1"/>
          <p:cNvSpPr/>
          <p:nvPr/>
        </p:nvSpPr>
        <p:spPr>
          <a:xfrm>
            <a:off x="2348280" y="643680"/>
            <a:ext cx="6438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1f1e1e"/>
                </a:solidFill>
                <a:latin typeface="Red Hat Text"/>
                <a:ea typeface="Red Hat Text"/>
              </a:rPr>
              <a:t>O que é e como funciona?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56" name="Shape 2"/>
          <p:cNvSpPr/>
          <p:nvPr/>
        </p:nvSpPr>
        <p:spPr>
          <a:xfrm>
            <a:off x="7292880" y="1782360"/>
            <a:ext cx="43920" cy="580320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Shape 3"/>
          <p:cNvSpPr/>
          <p:nvPr/>
        </p:nvSpPr>
        <p:spPr>
          <a:xfrm>
            <a:off x="7565040" y="2183400"/>
            <a:ext cx="777240" cy="4392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Shape 4"/>
          <p:cNvSpPr/>
          <p:nvPr/>
        </p:nvSpPr>
        <p:spPr>
          <a:xfrm>
            <a:off x="7065000" y="195588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Text 5"/>
          <p:cNvSpPr/>
          <p:nvPr/>
        </p:nvSpPr>
        <p:spPr>
          <a:xfrm>
            <a:off x="7261560" y="1997640"/>
            <a:ext cx="10620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1f1e1e"/>
                </a:solidFill>
                <a:latin typeface="Red Hat Text"/>
                <a:ea typeface="Red Hat Text"/>
              </a:rPr>
              <a:t>1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60" name="Text 6"/>
          <p:cNvSpPr/>
          <p:nvPr/>
        </p:nvSpPr>
        <p:spPr>
          <a:xfrm>
            <a:off x="8537040" y="2004480"/>
            <a:ext cx="2221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Coleta de dados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61" name="Text 7"/>
          <p:cNvSpPr/>
          <p:nvPr/>
        </p:nvSpPr>
        <p:spPr>
          <a:xfrm>
            <a:off x="8537040" y="2573640"/>
            <a:ext cx="3744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coleta dados de problemas reportados por usuários em diversas plataformas, como redes sociais e fóruns, utilizando técnicas de computação em nuvem.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62" name="Shape 8"/>
          <p:cNvSpPr/>
          <p:nvPr/>
        </p:nvSpPr>
        <p:spPr>
          <a:xfrm>
            <a:off x="6287400" y="3294360"/>
            <a:ext cx="777240" cy="4392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Shape 9"/>
          <p:cNvSpPr/>
          <p:nvPr/>
        </p:nvSpPr>
        <p:spPr>
          <a:xfrm>
            <a:off x="7065000" y="306684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Text 10"/>
          <p:cNvSpPr/>
          <p:nvPr/>
        </p:nvSpPr>
        <p:spPr>
          <a:xfrm>
            <a:off x="7223760" y="3108240"/>
            <a:ext cx="1825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1f1e1e"/>
                </a:solidFill>
                <a:latin typeface="Red Hat Text"/>
                <a:ea typeface="Red Hat Text"/>
              </a:rPr>
              <a:t>2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65" name="Text 11"/>
          <p:cNvSpPr/>
          <p:nvPr/>
        </p:nvSpPr>
        <p:spPr>
          <a:xfrm>
            <a:off x="3410640" y="3115440"/>
            <a:ext cx="26820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Visualização de dados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66" name="Text 12"/>
          <p:cNvSpPr/>
          <p:nvPr/>
        </p:nvSpPr>
        <p:spPr>
          <a:xfrm>
            <a:off x="2348280" y="3684600"/>
            <a:ext cx="3744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Os dados coletados são processados e apresentados em gráficos e mapas interativos, permitindo que os usuários visualizem as áreas mais afetadas e a duração do problema.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67" name="Shape 13"/>
          <p:cNvSpPr/>
          <p:nvPr/>
        </p:nvSpPr>
        <p:spPr>
          <a:xfrm>
            <a:off x="7565040" y="5196600"/>
            <a:ext cx="777240" cy="43920"/>
          </a:xfrm>
          <a:prstGeom prst="rect">
            <a:avLst/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Shape 14"/>
          <p:cNvSpPr/>
          <p:nvPr/>
        </p:nvSpPr>
        <p:spPr>
          <a:xfrm>
            <a:off x="7065000" y="496872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 15"/>
          <p:cNvSpPr/>
          <p:nvPr/>
        </p:nvSpPr>
        <p:spPr>
          <a:xfrm>
            <a:off x="7215840" y="5010480"/>
            <a:ext cx="197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0" lang="en-US" sz="2620" spc="-1" strike="noStrike">
                <a:solidFill>
                  <a:srgbClr val="1f1e1e"/>
                </a:solidFill>
                <a:latin typeface="Red Hat Text"/>
                <a:ea typeface="Red Hat Text"/>
              </a:rPr>
              <a:t>3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70" name="Text 16"/>
          <p:cNvSpPr/>
          <p:nvPr/>
        </p:nvSpPr>
        <p:spPr>
          <a:xfrm>
            <a:off x="8537040" y="5017320"/>
            <a:ext cx="2689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Atualização constante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71" name="Text 17"/>
          <p:cNvSpPr/>
          <p:nvPr/>
        </p:nvSpPr>
        <p:spPr>
          <a:xfrm>
            <a:off x="8537040" y="5586480"/>
            <a:ext cx="3744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Os dados são atualizados em tempo real, permitindo que os usuários acompanhem a evolução do problema e receber notificações assim que o serviço é restabelecido.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72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4" name="Shape 0"/>
          <p:cNvSpPr/>
          <p:nvPr/>
        </p:nvSpPr>
        <p:spPr>
          <a:xfrm>
            <a:off x="0" y="0"/>
            <a:ext cx="14630040" cy="84794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 1"/>
          <p:cNvSpPr/>
          <p:nvPr/>
        </p:nvSpPr>
        <p:spPr>
          <a:xfrm>
            <a:off x="3838320" y="427680"/>
            <a:ext cx="311040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3827"/>
              </a:lnSpc>
              <a:buNone/>
              <a:tabLst>
                <a:tab algn="l" pos="0"/>
              </a:tabLst>
            </a:pPr>
            <a:r>
              <a:rPr b="0" lang="en-US" sz="3060" spc="-1" strike="noStrike">
                <a:solidFill>
                  <a:srgbClr val="1f1e1e"/>
                </a:solidFill>
                <a:latin typeface="Red Hat Text"/>
                <a:ea typeface="Red Hat Text"/>
              </a:rPr>
              <a:t>Onde é utilizado?</a:t>
            </a:r>
            <a:endParaRPr b="0" lang="pt-BR" sz="3060" spc="-1" strike="noStrike">
              <a:latin typeface="Arial"/>
            </a:endParaRPr>
          </a:p>
        </p:txBody>
      </p:sp>
      <p:pic>
        <p:nvPicPr>
          <p:cNvPr id="76" name="Image 1" descr="preencoded.png"/>
          <p:cNvPicPr/>
          <p:nvPr/>
        </p:nvPicPr>
        <p:blipFill>
          <a:blip r:embed="rId2"/>
          <a:stretch/>
        </p:blipFill>
        <p:spPr>
          <a:xfrm>
            <a:off x="3838320" y="1224720"/>
            <a:ext cx="2161800" cy="1335960"/>
          </a:xfrm>
          <a:prstGeom prst="rect">
            <a:avLst/>
          </a:prstGeom>
          <a:ln w="0">
            <a:noFill/>
          </a:ln>
        </p:spPr>
      </p:pic>
      <p:sp>
        <p:nvSpPr>
          <p:cNvPr id="77" name="Text 2"/>
          <p:cNvSpPr/>
          <p:nvPr/>
        </p:nvSpPr>
        <p:spPr>
          <a:xfrm>
            <a:off x="3838320" y="2755440"/>
            <a:ext cx="169128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13"/>
              </a:lnSpc>
              <a:buNone/>
              <a:tabLst>
                <a:tab algn="l" pos="0"/>
              </a:tabLst>
            </a:pPr>
            <a:r>
              <a:rPr b="0" lang="en-US" sz="1530" spc="-1" strike="noStrike">
                <a:solidFill>
                  <a:srgbClr val="1f1e1e"/>
                </a:solidFill>
                <a:latin typeface="Red Hat Text"/>
                <a:ea typeface="Red Hat Text"/>
              </a:rPr>
              <a:t>Streaming Services</a:t>
            </a:r>
            <a:endParaRPr b="0" lang="pt-BR" sz="1530" spc="-1" strike="noStrike">
              <a:latin typeface="Arial"/>
            </a:endParaRPr>
          </a:p>
        </p:txBody>
      </p:sp>
      <p:sp>
        <p:nvSpPr>
          <p:cNvPr id="78" name="Text 3"/>
          <p:cNvSpPr/>
          <p:nvPr/>
        </p:nvSpPr>
        <p:spPr>
          <a:xfrm>
            <a:off x="3838320" y="3153960"/>
            <a:ext cx="2161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959"/>
              </a:lnSpc>
              <a:buNone/>
              <a:tabLst>
                <a:tab algn="l" pos="0"/>
              </a:tabLst>
            </a:pPr>
            <a:r>
              <a:rPr b="0" lang="en-US" sz="122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é frequentemente usado para monitorar problemas em plataformas de streaming como Netflix, Hulu e Disney+.</a:t>
            </a:r>
            <a:endParaRPr b="0" lang="pt-BR" sz="1220" spc="-1" strike="noStrike">
              <a:latin typeface="Arial"/>
            </a:endParaRPr>
          </a:p>
        </p:txBody>
      </p:sp>
      <p:pic>
        <p:nvPicPr>
          <p:cNvPr id="79" name="Image 2" descr="preencoded.png"/>
          <p:cNvPicPr/>
          <p:nvPr/>
        </p:nvPicPr>
        <p:blipFill>
          <a:blip r:embed="rId3"/>
          <a:stretch/>
        </p:blipFill>
        <p:spPr>
          <a:xfrm>
            <a:off x="6234120" y="1224720"/>
            <a:ext cx="2161800" cy="1335960"/>
          </a:xfrm>
          <a:prstGeom prst="rect">
            <a:avLst/>
          </a:prstGeom>
          <a:ln w="0">
            <a:noFill/>
          </a:ln>
        </p:spPr>
      </p:pic>
      <p:sp>
        <p:nvSpPr>
          <p:cNvPr id="80" name="Text 4"/>
          <p:cNvSpPr/>
          <p:nvPr/>
        </p:nvSpPr>
        <p:spPr>
          <a:xfrm>
            <a:off x="6234120" y="2755440"/>
            <a:ext cx="155484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13"/>
              </a:lnSpc>
              <a:buNone/>
              <a:tabLst>
                <a:tab algn="l" pos="0"/>
              </a:tabLst>
            </a:pPr>
            <a:r>
              <a:rPr b="0" lang="en-US" sz="1530" spc="-1" strike="noStrike">
                <a:solidFill>
                  <a:srgbClr val="1f1e1e"/>
                </a:solidFill>
                <a:latin typeface="Red Hat Text"/>
                <a:ea typeface="Red Hat Text"/>
              </a:rPr>
              <a:t>Redes Sociais</a:t>
            </a:r>
            <a:endParaRPr b="0" lang="pt-BR" sz="1530" spc="-1" strike="noStrike">
              <a:latin typeface="Arial"/>
            </a:endParaRPr>
          </a:p>
        </p:txBody>
      </p:sp>
      <p:sp>
        <p:nvSpPr>
          <p:cNvPr id="81" name="Text 5"/>
          <p:cNvSpPr/>
          <p:nvPr/>
        </p:nvSpPr>
        <p:spPr>
          <a:xfrm>
            <a:off x="6234120" y="3153960"/>
            <a:ext cx="2161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959"/>
              </a:lnSpc>
              <a:buNone/>
              <a:tabLst>
                <a:tab algn="l" pos="0"/>
              </a:tabLst>
            </a:pPr>
            <a:r>
              <a:rPr b="0" lang="en-US" sz="1220" spc="-1" strike="noStrike">
                <a:solidFill>
                  <a:srgbClr val="3b3535"/>
                </a:solidFill>
                <a:latin typeface="Roboto"/>
                <a:ea typeface="Roboto"/>
              </a:rPr>
              <a:t>Problemas em redes sociais como Facebook, Twitter e Instagram também são reportados pelos usuários e monitorados pelo Downdetector.</a:t>
            </a:r>
            <a:endParaRPr b="0" lang="pt-BR" sz="1220" spc="-1" strike="noStrike">
              <a:latin typeface="Arial"/>
            </a:endParaRPr>
          </a:p>
        </p:txBody>
      </p:sp>
      <p:pic>
        <p:nvPicPr>
          <p:cNvPr id="82" name="Image 3" descr="preencoded.png"/>
          <p:cNvPicPr/>
          <p:nvPr/>
        </p:nvPicPr>
        <p:blipFill>
          <a:blip r:embed="rId4"/>
          <a:stretch/>
        </p:blipFill>
        <p:spPr>
          <a:xfrm>
            <a:off x="8629560" y="1224720"/>
            <a:ext cx="2162160" cy="1335960"/>
          </a:xfrm>
          <a:prstGeom prst="rect">
            <a:avLst/>
          </a:prstGeom>
          <a:ln w="0">
            <a:noFill/>
          </a:ln>
        </p:spPr>
      </p:pic>
      <p:sp>
        <p:nvSpPr>
          <p:cNvPr id="83" name="Text 6"/>
          <p:cNvSpPr/>
          <p:nvPr/>
        </p:nvSpPr>
        <p:spPr>
          <a:xfrm>
            <a:off x="8629560" y="2755440"/>
            <a:ext cx="179028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13"/>
              </a:lnSpc>
              <a:buNone/>
              <a:tabLst>
                <a:tab algn="l" pos="0"/>
              </a:tabLst>
            </a:pPr>
            <a:r>
              <a:rPr b="0" lang="en-US" sz="1530" spc="-1" strike="noStrike">
                <a:solidFill>
                  <a:srgbClr val="1f1e1e"/>
                </a:solidFill>
                <a:latin typeface="Red Hat Text"/>
                <a:ea typeface="Red Hat Text"/>
              </a:rPr>
              <a:t>Comércio Eletrônico</a:t>
            </a:r>
            <a:endParaRPr b="0" lang="pt-BR" sz="1530" spc="-1" strike="noStrike">
              <a:latin typeface="Arial"/>
            </a:endParaRPr>
          </a:p>
        </p:txBody>
      </p:sp>
      <p:sp>
        <p:nvSpPr>
          <p:cNvPr id="84" name="Text 7"/>
          <p:cNvSpPr/>
          <p:nvPr/>
        </p:nvSpPr>
        <p:spPr>
          <a:xfrm>
            <a:off x="8629560" y="3153960"/>
            <a:ext cx="216216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959"/>
              </a:lnSpc>
              <a:buNone/>
              <a:tabLst>
                <a:tab algn="l" pos="0"/>
              </a:tabLst>
            </a:pPr>
            <a:r>
              <a:rPr b="0" lang="en-US" sz="1220" spc="-1" strike="noStrike">
                <a:solidFill>
                  <a:srgbClr val="3b3535"/>
                </a:solidFill>
                <a:latin typeface="Roboto"/>
                <a:ea typeface="Roboto"/>
              </a:rPr>
              <a:t>Problemas em plataformas de comércio eletrônico como Amazon e eBay são reportados pelos usuários e monitorados pelo Downdetector.</a:t>
            </a:r>
            <a:endParaRPr b="0" lang="pt-BR" sz="1220" spc="-1" strike="noStrike">
              <a:latin typeface="Arial"/>
            </a:endParaRPr>
          </a:p>
        </p:txBody>
      </p:sp>
      <p:pic>
        <p:nvPicPr>
          <p:cNvPr id="85" name="Image 4" descr="preencoded.png"/>
          <p:cNvPicPr/>
          <p:nvPr/>
        </p:nvPicPr>
        <p:blipFill>
          <a:blip r:embed="rId5"/>
          <a:stretch/>
        </p:blipFill>
        <p:spPr>
          <a:xfrm>
            <a:off x="3838320" y="4630680"/>
            <a:ext cx="2161800" cy="1335960"/>
          </a:xfrm>
          <a:prstGeom prst="rect">
            <a:avLst/>
          </a:prstGeom>
          <a:ln w="0">
            <a:noFill/>
          </a:ln>
        </p:spPr>
      </p:pic>
      <p:sp>
        <p:nvSpPr>
          <p:cNvPr id="86" name="Text 8"/>
          <p:cNvSpPr/>
          <p:nvPr/>
        </p:nvSpPr>
        <p:spPr>
          <a:xfrm>
            <a:off x="3838320" y="6161400"/>
            <a:ext cx="201132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1913"/>
              </a:lnSpc>
              <a:buNone/>
              <a:tabLst>
                <a:tab algn="l" pos="0"/>
              </a:tabLst>
            </a:pPr>
            <a:r>
              <a:rPr b="0" lang="en-US" sz="1530" spc="-1" strike="noStrike">
                <a:solidFill>
                  <a:srgbClr val="1f1e1e"/>
                </a:solidFill>
                <a:latin typeface="Red Hat Text"/>
                <a:ea typeface="Red Hat Text"/>
              </a:rPr>
              <a:t>Provedores de Internet</a:t>
            </a:r>
            <a:endParaRPr b="0" lang="pt-BR" sz="1530" spc="-1" strike="noStrike">
              <a:latin typeface="Arial"/>
            </a:endParaRPr>
          </a:p>
        </p:txBody>
      </p:sp>
      <p:sp>
        <p:nvSpPr>
          <p:cNvPr id="87" name="Text 9"/>
          <p:cNvSpPr/>
          <p:nvPr/>
        </p:nvSpPr>
        <p:spPr>
          <a:xfrm>
            <a:off x="3838320" y="6559920"/>
            <a:ext cx="216180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1959"/>
              </a:lnSpc>
              <a:buNone/>
              <a:tabLst>
                <a:tab algn="l" pos="0"/>
              </a:tabLst>
            </a:pPr>
            <a:r>
              <a:rPr b="0" lang="en-US" sz="1220" spc="-1" strike="noStrike">
                <a:solidFill>
                  <a:srgbClr val="3b3535"/>
                </a:solidFill>
                <a:latin typeface="Roboto"/>
                <a:ea typeface="Roboto"/>
              </a:rPr>
              <a:t>Problemas de conexão de internet podem ser reportados pelos usuários e monitorados pelo Downdetector para diversas empresas provedoras de internet em todo o mundo.</a:t>
            </a:r>
            <a:endParaRPr b="0" lang="pt-BR" sz="1220" spc="-1" strike="noStrike">
              <a:latin typeface="Arial"/>
            </a:endParaRPr>
          </a:p>
        </p:txBody>
      </p:sp>
      <p:pic>
        <p:nvPicPr>
          <p:cNvPr id="88" name="Image 5" descr="preencoded.png">
            <a:hlinkClick r:id="rId6"/>
          </p:cNvPr>
          <p:cNvPicPr/>
          <p:nvPr/>
        </p:nvPicPr>
        <p:blipFill>
          <a:blip r:embed="rId7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9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af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 1"/>
          <p:cNvSpPr/>
          <p:nvPr/>
        </p:nvSpPr>
        <p:spPr>
          <a:xfrm>
            <a:off x="2348280" y="1443240"/>
            <a:ext cx="815292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0" lang="en-US" sz="4370" spc="-1" strike="noStrike">
                <a:solidFill>
                  <a:srgbClr val="1f1e1e"/>
                </a:solidFill>
                <a:latin typeface="Red Hat Text"/>
                <a:ea typeface="Red Hat Text"/>
              </a:rPr>
              <a:t>Importância dos dados coletados</a:t>
            </a:r>
            <a:endParaRPr b="0" lang="pt-BR" sz="4370" spc="-1" strike="noStrike">
              <a:latin typeface="Arial"/>
            </a:endParaRPr>
          </a:p>
        </p:txBody>
      </p:sp>
      <p:sp>
        <p:nvSpPr>
          <p:cNvPr id="92" name="Shape 2"/>
          <p:cNvSpPr/>
          <p:nvPr/>
        </p:nvSpPr>
        <p:spPr>
          <a:xfrm>
            <a:off x="2348280" y="2582280"/>
            <a:ext cx="3162600" cy="4203720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 3"/>
          <p:cNvSpPr/>
          <p:nvPr/>
        </p:nvSpPr>
        <p:spPr>
          <a:xfrm>
            <a:off x="2570400" y="2804400"/>
            <a:ext cx="27183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Visibilidade do problema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4" name="Text 4"/>
          <p:cNvSpPr/>
          <p:nvPr/>
        </p:nvSpPr>
        <p:spPr>
          <a:xfrm>
            <a:off x="2570400" y="3720960"/>
            <a:ext cx="2718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permite que as empresas tenham uma visão mais clara dos problemas técnicos que seus usuários enfrentam.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95" name="Shape 5"/>
          <p:cNvSpPr/>
          <p:nvPr/>
        </p:nvSpPr>
        <p:spPr>
          <a:xfrm>
            <a:off x="5733720" y="2582280"/>
            <a:ext cx="3162600" cy="4203720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Text 6"/>
          <p:cNvSpPr/>
          <p:nvPr/>
        </p:nvSpPr>
        <p:spPr>
          <a:xfrm>
            <a:off x="5955840" y="2804400"/>
            <a:ext cx="27183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Agilidade na solução do problema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97" name="Text 7"/>
          <p:cNvSpPr/>
          <p:nvPr/>
        </p:nvSpPr>
        <p:spPr>
          <a:xfrm>
            <a:off x="5955840" y="3720960"/>
            <a:ext cx="271836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Com os dados em tempo real, as empresas podem agir mais rapidamente para solucionar problemas técnicos em seus serviços.</a:t>
            </a:r>
            <a:endParaRPr b="0" lang="pt-BR" sz="1750" spc="-1" strike="noStrike">
              <a:latin typeface="Arial"/>
            </a:endParaRPr>
          </a:p>
        </p:txBody>
      </p:sp>
      <p:sp>
        <p:nvSpPr>
          <p:cNvPr id="98" name="Shape 8"/>
          <p:cNvSpPr/>
          <p:nvPr/>
        </p:nvSpPr>
        <p:spPr>
          <a:xfrm>
            <a:off x="9118800" y="2582280"/>
            <a:ext cx="3162600" cy="4203720"/>
          </a:xfrm>
          <a:prstGeom prst="roundRect">
            <a:avLst>
              <a:gd name="adj" fmla="val 4215"/>
            </a:avLst>
          </a:prstGeom>
          <a:solidFill>
            <a:srgbClr val="ffe0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 9"/>
          <p:cNvSpPr/>
          <p:nvPr/>
        </p:nvSpPr>
        <p:spPr>
          <a:xfrm>
            <a:off x="9340920" y="2804400"/>
            <a:ext cx="27183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0" lang="en-US" sz="2190" spc="-1" strike="noStrike">
                <a:solidFill>
                  <a:srgbClr val="1f1e1e"/>
                </a:solidFill>
                <a:latin typeface="Red Hat Text"/>
                <a:ea typeface="Red Hat Text"/>
              </a:rPr>
              <a:t>Planejamento de contingência</a:t>
            </a:r>
            <a:endParaRPr b="0" lang="pt-BR" sz="2190" spc="-1" strike="noStrike">
              <a:latin typeface="Arial"/>
            </a:endParaRPr>
          </a:p>
        </p:txBody>
      </p:sp>
      <p:sp>
        <p:nvSpPr>
          <p:cNvPr id="100" name="Text 10"/>
          <p:cNvSpPr/>
          <p:nvPr/>
        </p:nvSpPr>
        <p:spPr>
          <a:xfrm>
            <a:off x="9340920" y="3720960"/>
            <a:ext cx="2718360" cy="284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3b3535"/>
                </a:solidFill>
                <a:latin typeface="Roboto"/>
                <a:ea typeface="Roboto"/>
              </a:rPr>
              <a:t>O Downdetector também ajuda as empresas a entenderem as áreas em que a interrupção é mais frequente, permitindo que elas criem planos de contingência para futuros problemas.</a:t>
            </a:r>
            <a:endParaRPr b="0" lang="pt-BR" sz="1750" spc="-1" strike="noStrike">
              <a:latin typeface="Arial"/>
            </a:endParaRPr>
          </a:p>
        </p:txBody>
      </p:sp>
      <p:pic>
        <p:nvPicPr>
          <p:cNvPr id="101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440" cy="54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2023-10-04T20:38:00Z</dcterms:created>
  <dc:creator>PptxGenJS</dc:creator>
  <dc:description/>
  <dc:language>pt-BR</dc:language>
  <cp:lastModifiedBy/>
  <dcterms:modified xsi:type="dcterms:W3CDTF">2023-10-04T17:55:25Z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